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69" r:id="rId5"/>
    <p:sldId id="260" r:id="rId6"/>
    <p:sldId id="27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77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EF8FB-FC23-4914-8D04-21B82A9A7FBD}" type="datetimeFigureOut">
              <a:rPr lang="pt-BR" smtClean="0"/>
              <a:pPr/>
              <a:t>27/06/2014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B3459-335D-4F28-9F5E-109BEC86EE0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17217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B3459-335D-4F28-9F5E-109BEC86EE02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2453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6377-BFBD-4EBF-8DCE-84BA8F826CC6}" type="datetimeFigureOut">
              <a:rPr lang="pt-BR" smtClean="0"/>
              <a:pPr/>
              <a:t>27/06/2014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225D-A29A-46DA-ABF1-3A4180CA810E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6377-BFBD-4EBF-8DCE-84BA8F826CC6}" type="datetimeFigureOut">
              <a:rPr lang="pt-BR" smtClean="0"/>
              <a:pPr/>
              <a:t>27/06/2014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225D-A29A-46DA-ABF1-3A4180CA810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6377-BFBD-4EBF-8DCE-84BA8F826CC6}" type="datetimeFigureOut">
              <a:rPr lang="pt-BR" smtClean="0"/>
              <a:pPr/>
              <a:t>27/06/2014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225D-A29A-46DA-ABF1-3A4180CA810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6377-BFBD-4EBF-8DCE-84BA8F826CC6}" type="datetimeFigureOut">
              <a:rPr lang="pt-BR" smtClean="0"/>
              <a:pPr/>
              <a:t>27/06/2014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225D-A29A-46DA-ABF1-3A4180CA810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6377-BFBD-4EBF-8DCE-84BA8F826CC6}" type="datetimeFigureOut">
              <a:rPr lang="pt-BR" smtClean="0"/>
              <a:pPr/>
              <a:t>27/06/2014</a:t>
            </a:fld>
            <a:endParaRPr lang="pt-BR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225D-A29A-46DA-ABF1-3A4180CA810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6377-BFBD-4EBF-8DCE-84BA8F826CC6}" type="datetimeFigureOut">
              <a:rPr lang="pt-BR" smtClean="0"/>
              <a:pPr/>
              <a:t>27/06/2014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225D-A29A-46DA-ABF1-3A4180CA810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6377-BFBD-4EBF-8DCE-84BA8F826CC6}" type="datetimeFigureOut">
              <a:rPr lang="pt-BR" smtClean="0"/>
              <a:pPr/>
              <a:t>27/06/2014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225D-A29A-46DA-ABF1-3A4180CA810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6377-BFBD-4EBF-8DCE-84BA8F826CC6}" type="datetimeFigureOut">
              <a:rPr lang="pt-BR" smtClean="0"/>
              <a:pPr/>
              <a:t>27/06/2014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225D-A29A-46DA-ABF1-3A4180CA810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6377-BFBD-4EBF-8DCE-84BA8F826CC6}" type="datetimeFigureOut">
              <a:rPr lang="pt-BR" smtClean="0"/>
              <a:pPr/>
              <a:t>27/06/2014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225D-A29A-46DA-ABF1-3A4180CA810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6377-BFBD-4EBF-8DCE-84BA8F826CC6}" type="datetimeFigureOut">
              <a:rPr lang="pt-BR" smtClean="0"/>
              <a:pPr/>
              <a:t>27/06/2014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225D-A29A-46DA-ABF1-3A4180CA810E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6377-BFBD-4EBF-8DCE-84BA8F826CC6}" type="datetimeFigureOut">
              <a:rPr lang="pt-BR" smtClean="0"/>
              <a:pPr/>
              <a:t>27/06/2014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225D-A29A-46DA-ABF1-3A4180CA810E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1726377-BFBD-4EBF-8DCE-84BA8F826CC6}" type="datetimeFigureOut">
              <a:rPr lang="pt-BR" smtClean="0"/>
              <a:pPr/>
              <a:t>27/06/2014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02225D-A29A-46DA-ABF1-3A4180CA810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Parede_celular" TargetMode="External"/><Relationship Id="rId3" Type="http://schemas.openxmlformats.org/officeDocument/2006/relationships/hyperlink" Target="http://pt.wikipedia.org/wiki/Pilus" TargetMode="External"/><Relationship Id="rId7" Type="http://schemas.openxmlformats.org/officeDocument/2006/relationships/hyperlink" Target="http://pt.wikipedia.org/wiki/Membrana_plasm%C3%A1tic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.wikipedia.org/wiki/Citoplasma" TargetMode="External"/><Relationship Id="rId11" Type="http://schemas.openxmlformats.org/officeDocument/2006/relationships/hyperlink" Target="http://pt.wikipedia.org/wiki/Nucleoide" TargetMode="External"/><Relationship Id="rId5" Type="http://schemas.openxmlformats.org/officeDocument/2006/relationships/hyperlink" Target="http://pt.wikipedia.org/wiki/Ribossoma" TargetMode="External"/><Relationship Id="rId10" Type="http://schemas.openxmlformats.org/officeDocument/2006/relationships/hyperlink" Target="http://pt.wikipedia.org/wiki/Flagelo" TargetMode="External"/><Relationship Id="rId4" Type="http://schemas.openxmlformats.org/officeDocument/2006/relationships/hyperlink" Target="http://es.wikipedia.org/wiki/Pl%C3%A1smido" TargetMode="External"/><Relationship Id="rId9" Type="http://schemas.openxmlformats.org/officeDocument/2006/relationships/hyperlink" Target="http://pt.wikipedia.org/wiki/C%C3%A1psula_bacterian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Paramecium" TargetMode="External"/><Relationship Id="rId3" Type="http://schemas.openxmlformats.org/officeDocument/2006/relationships/hyperlink" Target="http://www.suapesquisa.com/mundoanimal/ameba.htm" TargetMode="External"/><Relationship Id="rId7" Type="http://schemas.openxmlformats.org/officeDocument/2006/relationships/hyperlink" Target="http://pt.wikipedia.org/wiki/Gi%C3%A1rdi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.wikipedia.org/wiki/Balantidium_coli" TargetMode="External"/><Relationship Id="rId5" Type="http://schemas.openxmlformats.org/officeDocument/2006/relationships/hyperlink" Target="http://pt.wikipedia.org/wiki/Tripanossoma" TargetMode="External"/><Relationship Id="rId4" Type="http://schemas.openxmlformats.org/officeDocument/2006/relationships/hyperlink" Target="http://pt.wikipedia.org/wiki/Amoeb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088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4824536"/>
          </a:xfrm>
        </p:spPr>
        <p:txBody>
          <a:bodyPr>
            <a:noAutofit/>
          </a:bodyPr>
          <a:lstStyle/>
          <a:p>
            <a:pPr algn="ctr"/>
            <a:r>
              <a:rPr lang="pt-BR" sz="100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</a:rPr>
              <a:t>REINOS</a:t>
            </a:r>
            <a:br>
              <a:rPr lang="pt-BR" sz="100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</a:rPr>
            </a:br>
            <a:r>
              <a:rPr lang="pt-BR" sz="100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</a:rPr>
              <a:t>DE </a:t>
            </a:r>
            <a:br>
              <a:rPr lang="pt-BR" sz="100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</a:rPr>
            </a:br>
            <a:r>
              <a:rPr lang="pt-BR" sz="100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</a:rPr>
              <a:t>SERES </a:t>
            </a:r>
            <a:br>
              <a:rPr lang="pt-BR" sz="100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</a:rPr>
            </a:br>
            <a:r>
              <a:rPr lang="pt-BR" sz="100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</a:rPr>
              <a:t>VIVOS</a:t>
            </a:r>
            <a:endParaRPr lang="pt-BR" sz="100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5642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REINO PLANTAE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81127"/>
          </a:xfrm>
        </p:spPr>
        <p:txBody>
          <a:bodyPr>
            <a:noAutofit/>
          </a:bodyPr>
          <a:lstStyle/>
          <a:p>
            <a:pPr marL="0" indent="360363">
              <a:lnSpc>
                <a:spcPct val="90000"/>
              </a:lnSpc>
              <a:spcBef>
                <a:spcPts val="680"/>
              </a:spcBef>
              <a:buNone/>
            </a:pPr>
            <a:r>
              <a:rPr lang="pt-BR" sz="3000" dirty="0" smtClean="0"/>
              <a:t>Esse Reino é constituído pelas plantas terrestres, organismos eucariontes, pluricelulares e autotróficos. o reino das plantas costuma ser dividido em dois grandes grupos: o das criptógamas e o das fanerógamas. As plantas criptógamas apresentam estrutura reprodutora pouco visível e as fanerógamas apresentam estrutura reprodutora  bem visíveis. Nesse sentido, as gimnospermas e as angiospermas  são fanerógamas e as briófitas e as plantas vasculares sem semente, antigas pteridófitas, são criptógamas.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xmlns="" val="2291355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Conteúdo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318142" cy="324008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4306" y="3269507"/>
            <a:ext cx="5039694" cy="358574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69507"/>
            <a:ext cx="4104306" cy="360000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809373" y="2492896"/>
            <a:ext cx="897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Briófita</a:t>
            </a:r>
          </a:p>
          <a:p>
            <a:pPr algn="ctr"/>
            <a:r>
              <a:rPr lang="pt-B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Musgo</a:t>
            </a:r>
            <a:endParaRPr lang="pt-B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508104" y="5949280"/>
            <a:ext cx="2949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Planta vascular sem semente</a:t>
            </a:r>
          </a:p>
          <a:p>
            <a:pPr algn="ctr"/>
            <a:r>
              <a:rPr lang="pt-BR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Samanbaia</a:t>
            </a:r>
            <a:endParaRPr lang="pt-BR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320419" y="5949280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Gimnosperma</a:t>
            </a:r>
          </a:p>
          <a:p>
            <a:pPr algn="ctr"/>
            <a:r>
              <a:rPr lang="pt-B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Pinheiro</a:t>
            </a:r>
            <a:endParaRPr lang="pt-B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4306" y="81702"/>
            <a:ext cx="5039694" cy="3187805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6012160" y="2492895"/>
            <a:ext cx="1449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Angiosperma</a:t>
            </a:r>
          </a:p>
          <a:p>
            <a:pPr algn="ctr"/>
            <a:r>
              <a:rPr lang="pt-B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Laranjeira</a:t>
            </a:r>
            <a:endParaRPr lang="pt-B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94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00365"/>
            <a:ext cx="8229600" cy="1175291"/>
          </a:xfrm>
        </p:spPr>
        <p:txBody>
          <a:bodyPr anchor="t"/>
          <a:lstStyle/>
          <a:p>
            <a:r>
              <a:rPr lang="pt-BR" dirty="0" smtClean="0"/>
              <a:t>REINO ANIMALIA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40560"/>
          </a:xfrm>
        </p:spPr>
        <p:txBody>
          <a:bodyPr>
            <a:noAutofit/>
          </a:bodyPr>
          <a:lstStyle/>
          <a:p>
            <a:pPr marL="0" indent="360363">
              <a:lnSpc>
                <a:spcPct val="80000"/>
              </a:lnSpc>
              <a:spcBef>
                <a:spcPts val="680"/>
              </a:spcBef>
              <a:buNone/>
            </a:pPr>
            <a:r>
              <a:rPr lang="pt-BR" sz="3000" dirty="0" smtClean="0"/>
              <a:t>O Reino </a:t>
            </a:r>
            <a:r>
              <a:rPr lang="pt-BR" sz="3000" dirty="0" err="1" smtClean="0"/>
              <a:t>Metazoa</a:t>
            </a:r>
            <a:r>
              <a:rPr lang="pt-BR" sz="3000" dirty="0" smtClean="0"/>
              <a:t>, como também é conhecido, reúne os animais que compreende organismos eucariontes pluricelulares e heterotróficos por ingestão (ingerem moléculas orgânicas complexas retiradas do corpo de outros seres vivos). Os animais podem ser agrupados de acordo com o desenvolvimento embrionário porém, informalmente, os animais ser considerados vertebrados os que possuem vértebras e os invertebrados os que não possuem vértebras. O reino animal é representado por nove filos: </a:t>
            </a:r>
            <a:r>
              <a:rPr lang="pt-BR" sz="3000" i="1" dirty="0" smtClean="0"/>
              <a:t>Porifera, </a:t>
            </a:r>
            <a:r>
              <a:rPr lang="pt-BR" sz="3000" i="1" dirty="0" err="1" smtClean="0"/>
              <a:t>Cnidaria</a:t>
            </a:r>
            <a:r>
              <a:rPr lang="pt-BR" sz="3000" i="1" dirty="0" smtClean="0"/>
              <a:t>, </a:t>
            </a:r>
            <a:r>
              <a:rPr lang="pt-BR" sz="3000" i="1" dirty="0" err="1" smtClean="0"/>
              <a:t>Platyhelminthes</a:t>
            </a:r>
            <a:r>
              <a:rPr lang="pt-BR" sz="3000" i="1" dirty="0" smtClean="0"/>
              <a:t>, </a:t>
            </a:r>
            <a:r>
              <a:rPr lang="pt-BR" sz="3000" i="1" dirty="0" err="1" smtClean="0"/>
              <a:t>Nematoda</a:t>
            </a:r>
            <a:r>
              <a:rPr lang="pt-BR" sz="3000" i="1" dirty="0" smtClean="0"/>
              <a:t>, </a:t>
            </a:r>
            <a:r>
              <a:rPr lang="pt-BR" sz="3000" i="1" dirty="0" err="1"/>
              <a:t>M</a:t>
            </a:r>
            <a:r>
              <a:rPr lang="pt-BR" sz="3000" i="1" dirty="0" err="1" smtClean="0"/>
              <a:t>ollusca</a:t>
            </a:r>
            <a:r>
              <a:rPr lang="pt-BR" sz="3000" i="1" dirty="0" smtClean="0"/>
              <a:t>, </a:t>
            </a:r>
            <a:r>
              <a:rPr lang="pt-BR" sz="3000" i="1" dirty="0" err="1" smtClean="0"/>
              <a:t>Annelida</a:t>
            </a:r>
            <a:r>
              <a:rPr lang="pt-BR" sz="3000" i="1" dirty="0" smtClean="0"/>
              <a:t>, </a:t>
            </a:r>
            <a:r>
              <a:rPr lang="pt-BR" sz="3000" i="1" dirty="0" err="1" smtClean="0"/>
              <a:t>Arthropoda</a:t>
            </a:r>
            <a:r>
              <a:rPr lang="pt-BR" sz="3000" i="1" dirty="0" smtClean="0"/>
              <a:t>, </a:t>
            </a:r>
            <a:r>
              <a:rPr lang="pt-BR" sz="3000" i="1" dirty="0" err="1" smtClean="0"/>
              <a:t>Echinodermata</a:t>
            </a:r>
            <a:r>
              <a:rPr lang="pt-BR" sz="3000" i="1" dirty="0" smtClean="0"/>
              <a:t> e </a:t>
            </a:r>
            <a:r>
              <a:rPr lang="pt-BR" sz="3000" i="1" dirty="0" err="1" smtClean="0"/>
              <a:t>Chordata</a:t>
            </a:r>
            <a:r>
              <a:rPr lang="pt-BR" sz="3000" i="1" dirty="0" smtClean="0"/>
              <a:t>.</a:t>
            </a:r>
            <a:endParaRPr lang="pt-BR" sz="3000" i="1" dirty="0"/>
          </a:p>
        </p:txBody>
      </p:sp>
    </p:spTree>
    <p:extLst>
      <p:ext uri="{BB962C8B-B14F-4D97-AF65-F5344CB8AC3E}">
        <p14:creationId xmlns:p14="http://schemas.microsoft.com/office/powerpoint/2010/main" xmlns="" val="8344334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059832" cy="227687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0"/>
            <a:ext cx="3024336" cy="227687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765" y="-5858"/>
            <a:ext cx="3059235" cy="227687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76872"/>
            <a:ext cx="3059832" cy="230425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2276872"/>
            <a:ext cx="3024336" cy="230425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271014"/>
            <a:ext cx="3059832" cy="2310114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81128"/>
            <a:ext cx="3059832" cy="227687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4581128"/>
            <a:ext cx="3024336" cy="227687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4581128"/>
            <a:ext cx="3059832" cy="2276872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970296" y="1901682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F0"/>
                </a:solidFill>
              </a:rPr>
              <a:t>PORIFERA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067944" y="1799959"/>
            <a:ext cx="117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F0"/>
                </a:solidFill>
              </a:rPr>
              <a:t>CNIDARIA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804248" y="1771302"/>
            <a:ext cx="2027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F0"/>
                </a:solidFill>
              </a:rPr>
              <a:t>PLATYHELMINTHES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888606" y="4100688"/>
            <a:ext cx="134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F0"/>
                </a:solidFill>
              </a:rPr>
              <a:t>NEMATODA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4067944" y="4100688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F0"/>
                </a:solidFill>
              </a:rPr>
              <a:t>MOLLUSCA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209326" y="4128140"/>
            <a:ext cx="121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F0"/>
                </a:solidFill>
              </a:rPr>
              <a:t>ANNELIDA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24407" y="6288940"/>
            <a:ext cx="1611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F0"/>
                </a:solidFill>
              </a:rPr>
              <a:t>ARTHROPODA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3603369" y="6288940"/>
            <a:ext cx="1937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F0"/>
                </a:solidFill>
              </a:rPr>
              <a:t>ECHINODERMATA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6964483" y="6288940"/>
            <a:ext cx="1299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F0"/>
                </a:solidFill>
              </a:rPr>
              <a:t>CHORDATA</a:t>
            </a:r>
            <a:endParaRPr lang="pt-B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27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54013">
              <a:buNone/>
            </a:pPr>
            <a:r>
              <a:rPr lang="pt-BR" dirty="0"/>
              <a:t>Antigamente, os seres vivos eram classificados em dois </a:t>
            </a:r>
            <a:r>
              <a:rPr lang="pt-BR" dirty="0" smtClean="0"/>
              <a:t>Reinos: </a:t>
            </a:r>
            <a:r>
              <a:rPr lang="pt-BR" dirty="0"/>
              <a:t>Animal e </a:t>
            </a:r>
            <a:r>
              <a:rPr lang="pt-BR" dirty="0" smtClean="0"/>
              <a:t>Vegetal. Isso mudou em 1969, quando o cientista Robert Whittaker agrupou os seres vivos em cinco reinos, com base na organização celular e no tipo de nutrição. Os vírus não entraram nessa classificação pois são seres que não possuem  estrutura celular. O Reino é a categoria mais geral de classificação.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224550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REINO MONERA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60363">
              <a:buNone/>
            </a:pPr>
            <a:r>
              <a:rPr lang="pt-BR" dirty="0" smtClean="0"/>
              <a:t>Esse Reino reúne seres vivos unicelular procariontes, ou seja, formados por uma única célula e que não possuem carioteca delimitando e individualizando um núcleo. Os seres desse reino podem ser autótrofos (</a:t>
            </a:r>
            <a:r>
              <a:rPr lang="pt-BR" dirty="0"/>
              <a:t>capazes de fazer a fotossíntese e produzir o seu próprio alimento</a:t>
            </a:r>
            <a:r>
              <a:rPr lang="pt-BR" dirty="0" smtClean="0"/>
              <a:t>), como as cianobactérias ou algas azuis, ou heterótrofos (</a:t>
            </a:r>
            <a:r>
              <a:rPr lang="pt-BR" dirty="0"/>
              <a:t>não fazem a fotossíntese e se alimentam de outros seres vivos</a:t>
            </a:r>
            <a:r>
              <a:rPr lang="pt-BR" dirty="0" smtClean="0"/>
              <a:t>), por exemplo as bactérias.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44130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Álesson\Downloads\123.jpg"/>
          <p:cNvPicPr>
            <a:picLocks noChangeAspect="1" noChangeArrowheads="1"/>
          </p:cNvPicPr>
          <p:nvPr/>
        </p:nvPicPr>
        <p:blipFill>
          <a:blip r:embed="rId2" cstate="print"/>
          <a:srcRect b="10541"/>
          <a:stretch>
            <a:fillRect/>
          </a:stretch>
        </p:blipFill>
        <p:spPr bwMode="auto">
          <a:xfrm>
            <a:off x="467544" y="1556792"/>
            <a:ext cx="8258176" cy="5112568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971600" y="357301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>
                <a:solidFill>
                  <a:sysClr val="windowText" lastClr="000000"/>
                </a:solidFill>
                <a:hlinkClick r:id="rId3"/>
              </a:rPr>
              <a:t>Pili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71600" y="3284984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>
                <a:solidFill>
                  <a:sysClr val="windowText" lastClr="000000"/>
                </a:solidFill>
                <a:hlinkClick r:id="rId4"/>
              </a:rPr>
              <a:t>Plásmido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43608" y="3068960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ysClr val="windowText" lastClr="000000"/>
                </a:solidFill>
                <a:hlinkClick r:id="rId5"/>
              </a:rPr>
              <a:t>Ribossomos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835696" y="2708920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ysClr val="windowText" lastClr="000000"/>
                </a:solidFill>
                <a:hlinkClick r:id="rId6"/>
              </a:rPr>
              <a:t>Citoplasma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835696" y="2348880"/>
            <a:ext cx="223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ysClr val="windowText" lastClr="000000"/>
                </a:solidFill>
                <a:hlinkClick r:id="rId7"/>
              </a:rPr>
              <a:t>Membrana Plasmática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555776" y="2132856"/>
            <a:ext cx="157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ysClr val="windowText" lastClr="000000"/>
                </a:solidFill>
                <a:hlinkClick r:id="rId8"/>
              </a:rPr>
              <a:t>Parede Celular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131840" y="1916832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ysClr val="windowText" lastClr="000000"/>
                </a:solidFill>
                <a:hlinkClick r:id="rId9"/>
              </a:rPr>
              <a:t>Cápsula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300192" y="5445224"/>
            <a:ext cx="86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ysClr val="windowText" lastClr="000000"/>
                </a:solidFill>
                <a:hlinkClick r:id="rId10"/>
              </a:rPr>
              <a:t>Flagelo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156176" y="5733256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>
                <a:solidFill>
                  <a:sysClr val="windowText" lastClr="000000"/>
                </a:solidFill>
                <a:hlinkClick r:id="rId11"/>
              </a:rPr>
              <a:t>Nucleoide</a:t>
            </a:r>
            <a:r>
              <a:rPr lang="pt-BR" dirty="0" smtClean="0">
                <a:solidFill>
                  <a:sysClr val="windowText" lastClr="000000"/>
                </a:solidFill>
                <a:hlinkClick r:id="rId11"/>
              </a:rPr>
              <a:t> (ADN circular)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pt-BR" dirty="0" smtClean="0"/>
              <a:t>ESTRUTURAS QUE COMPÕEM A BACTÉRIA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REINO PROTISTA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360363">
              <a:buNone/>
            </a:pPr>
            <a:r>
              <a:rPr lang="pt-BR" sz="2900" dirty="0" smtClean="0"/>
              <a:t>Esse Reino é formado por seres unicelulares eucariontes: os protozoários (heterotróficos), como a ameba e a maioria das algas unicelulares (autotróficas), como as diatomáceas. Depois, o grupo passou a incluir também as algas pluricelulares (algas verdes, vermelhas e pardas). Os protozoários habitam os mais variados tipos de ambientes(na água e no solo), em vida livre ou em diversos tipos de associação com outros seres, enquanto que as algas vivem em água doce ou salgada.</a:t>
            </a:r>
            <a:endParaRPr lang="pt-BR" sz="2900" dirty="0"/>
          </a:p>
        </p:txBody>
      </p:sp>
    </p:spTree>
    <p:extLst>
      <p:ext uri="{BB962C8B-B14F-4D97-AF65-F5344CB8AC3E}">
        <p14:creationId xmlns:p14="http://schemas.microsoft.com/office/powerpoint/2010/main" xmlns="" val="17763381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Álesson\Downloads\12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8640960" cy="4257675"/>
          </a:xfrm>
          <a:prstGeom prst="rect">
            <a:avLst/>
          </a:prstGeom>
          <a:noFill/>
        </p:spPr>
      </p:pic>
      <p:sp>
        <p:nvSpPr>
          <p:cNvPr id="5" name="CaixaDeTexto 4">
            <a:hlinkClick r:id="rId3"/>
          </p:cNvPr>
          <p:cNvSpPr txBox="1"/>
          <p:nvPr/>
        </p:nvSpPr>
        <p:spPr>
          <a:xfrm>
            <a:off x="755576" y="3861048"/>
            <a:ext cx="84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ysClr val="windowText" lastClr="000000"/>
                </a:solidFill>
                <a:hlinkClick r:id="rId4"/>
              </a:rPr>
              <a:t>Ameba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19672" y="5445224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ysClr val="windowText" lastClr="000000"/>
                </a:solidFill>
                <a:hlinkClick r:id="rId5"/>
              </a:rPr>
              <a:t>Tripanossomo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347864" y="4293096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>
                <a:solidFill>
                  <a:sysClr val="windowText" lastClr="000000"/>
                </a:solidFill>
                <a:hlinkClick r:id="rId6"/>
              </a:rPr>
              <a:t>Balantídeo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940152" y="5373216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ysClr val="windowText" lastClr="000000"/>
                </a:solidFill>
                <a:hlinkClick r:id="rId7"/>
              </a:rPr>
              <a:t>Giárdia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228184" y="3284984"/>
            <a:ext cx="113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>
                <a:solidFill>
                  <a:sysClr val="windowText" lastClr="000000"/>
                </a:solidFill>
                <a:hlinkClick r:id="rId8"/>
              </a:rPr>
              <a:t>Paramécio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pt-BR" dirty="0" smtClean="0"/>
              <a:t>PROTOZOARIOS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ALGAS DO REINO PROTISTA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43386"/>
            <a:ext cx="8229600" cy="36395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9158325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REINO FUNGI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60363">
              <a:buNone/>
            </a:pPr>
            <a:r>
              <a:rPr lang="pt-BR" dirty="0" smtClean="0"/>
              <a:t>Esse Reino é composto por fungos, seres eucariontes, unicelulares ou pluricelulares e heterotróficos por absorção (absorvem moléculas orgânicas simples do ambiente). Junto com as bactérias, eles são importantes decompositores. Alguns são comestíveis e outros são utilizados na fabricação de álcool, bebidas alcoólicas, pães, queijos e antibióticos. Mas varias espécies causam doenças, por exemplo as micoses.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058411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numCol="1" anchor="ctr">
            <a:normAutofit/>
          </a:bodyPr>
          <a:lstStyle/>
          <a:p>
            <a:r>
              <a:rPr lang="pt-BR" dirty="0" smtClean="0"/>
              <a:t>ESTRUTURA E ALGUNS FUNGOS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052736"/>
            <a:ext cx="3672408" cy="48965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980728"/>
            <a:ext cx="3528392" cy="48965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97531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77778E-6 C -0.08576 -0.00579 -0.17153 -0.01158 -0.21372 -0.00209 C -0.2559 0.0074 -0.24653 0.04675 -0.25313 0.05648 " pathEditMode="relative" ptsTypes="a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C 0.09149 -0.00694 0.18316 -0.01389 0.2243 -0.00208 C 0.26545 0.00972 0.25625 0.04005 0.24705 0.0706 " pathEditMode="relative" ptsTypes="a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olhagem">
  <a:themeElements>
    <a:clrScheme name="Folhagem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lhagem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435</TotalTime>
  <Words>536</Words>
  <Application>Microsoft Office PowerPoint</Application>
  <PresentationFormat>Apresentação na tela (4:3)</PresentationFormat>
  <Paragraphs>49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Folhagem</vt:lpstr>
      <vt:lpstr>REINOS DE  SERES  VIVOS</vt:lpstr>
      <vt:lpstr>INTRODUÇÃO</vt:lpstr>
      <vt:lpstr>REINO MONERA</vt:lpstr>
      <vt:lpstr>ESTRUTURAS QUE COMPÕEM A BACTÉRIA</vt:lpstr>
      <vt:lpstr>REINO PROTISTA</vt:lpstr>
      <vt:lpstr>PROTOZOARIOS</vt:lpstr>
      <vt:lpstr>ALGAS DO REINO PROTISTA</vt:lpstr>
      <vt:lpstr>REINO FUNGI</vt:lpstr>
      <vt:lpstr>ESTRUTURA E ALGUNS FUNGOS</vt:lpstr>
      <vt:lpstr>REINO PLANTAE</vt:lpstr>
      <vt:lpstr>Slide 11</vt:lpstr>
      <vt:lpstr>REINO ANIMALIA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REINOS DE  SERES  VIVOS</dc:title>
  <dc:creator>Philco</dc:creator>
  <cp:lastModifiedBy>Álesson</cp:lastModifiedBy>
  <cp:revision>34</cp:revision>
  <dcterms:created xsi:type="dcterms:W3CDTF">2014-06-21T15:08:23Z</dcterms:created>
  <dcterms:modified xsi:type="dcterms:W3CDTF">2014-06-27T13:55:40Z</dcterms:modified>
</cp:coreProperties>
</file>